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59" d="100"/>
          <a:sy n="15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Shape 38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Shape 3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Shape 3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Shape 39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Shape 3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Shape 39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Shape 3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Shape 383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Shape 3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Shape 3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Shape 39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Shape 39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Shape 39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Shape 39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Shape 39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Shape 4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Shape 40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3" name="Shape 4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Shape 4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Shape 40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Shape 4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Shape 384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Shape 3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4" name="Shape 3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Shape 3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Shape 38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Shape 3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Shape 38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Shape 38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Shape 389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Shape 38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Visualizations</a:t>
            </a:r>
            <a:endParaRPr/>
          </a:p>
        </p:txBody>
      </p:sp>
      <p:sp>
        <p:nvSpPr>
          <p:cNvPr id="3837" name="Shape 3837"/>
          <p:cNvSpPr txBox="1">
            <a:spLocks noGrp="1"/>
          </p:cNvSpPr>
          <p:nvPr>
            <p:ph type="subTitle" idx="4294967295"/>
          </p:nvPr>
        </p:nvSpPr>
        <p:spPr>
          <a:xfrm>
            <a:off x="685800" y="35816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Team DAAL</a:t>
            </a:r>
            <a:endParaRPr>
              <a:solidFill>
                <a:srgbClr val="80BFB7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David, Alexandre, Anmol and Lawson</a:t>
            </a:r>
            <a:endParaRPr>
              <a:solidFill>
                <a:srgbClr val="80BF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Shape 390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 + Centerline</a:t>
            </a:r>
            <a:endParaRPr/>
          </a:p>
        </p:txBody>
      </p:sp>
      <p:sp>
        <p:nvSpPr>
          <p:cNvPr id="3901" name="Shape 390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Joined datasets by matching street names and house numbers. 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Map tickets down to latitude/longitude</a:t>
            </a:r>
            <a:endParaRPr/>
          </a:p>
          <a:p>
            <a: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Aggregate to number of tickets on a certain street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Shape 390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7" name="Shape 3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505625"/>
            <a:ext cx="6409556" cy="3637872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Shape 390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 + Centerline</a:t>
            </a:r>
            <a:endParaRPr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4" name="Shape 3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432275"/>
            <a:ext cx="6489901" cy="36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5" name="Shape 391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 + Centerline</a:t>
            </a:r>
            <a:endParaRPr/>
          </a:p>
        </p:txBody>
      </p:sp>
      <p:sp>
        <p:nvSpPr>
          <p:cNvPr id="3916" name="Shape 391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Shape 39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</a:t>
            </a:r>
            <a:endParaRPr/>
          </a:p>
        </p:txBody>
      </p:sp>
      <p:sp>
        <p:nvSpPr>
          <p:cNvPr id="3922" name="Shape 39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23" name="Shape 3923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Overlay data points on a map of NYC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Advanced Visualizations: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Scatter plots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Heatmaps/Density plots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8" name="Shape 3928"/>
          <p:cNvPicPr preferRelativeResize="0"/>
          <p:nvPr/>
        </p:nvPicPr>
        <p:blipFill rotWithShape="1">
          <a:blip r:embed="rId3">
            <a:alphaModFix/>
          </a:blip>
          <a:srcRect l="25088" t="11110" r="21824" b="19406"/>
          <a:stretch/>
        </p:blipFill>
        <p:spPr>
          <a:xfrm>
            <a:off x="4162250" y="243275"/>
            <a:ext cx="3409851" cy="24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Shape 3929"/>
          <p:cNvPicPr preferRelativeResize="0"/>
          <p:nvPr/>
        </p:nvPicPr>
        <p:blipFill rotWithShape="1">
          <a:blip r:embed="rId4">
            <a:alphaModFix/>
          </a:blip>
          <a:srcRect l="25091" t="22122" r="26149" b="23986"/>
          <a:stretch/>
        </p:blipFill>
        <p:spPr>
          <a:xfrm>
            <a:off x="4162250" y="2888525"/>
            <a:ext cx="3409851" cy="20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Shape 3930"/>
          <p:cNvPicPr preferRelativeResize="0"/>
          <p:nvPr/>
        </p:nvPicPr>
        <p:blipFill rotWithShape="1">
          <a:blip r:embed="rId5">
            <a:alphaModFix/>
          </a:blip>
          <a:srcRect l="30495" t="11962" r="28132" b="13321"/>
          <a:stretch/>
        </p:blipFill>
        <p:spPr>
          <a:xfrm>
            <a:off x="564025" y="1596775"/>
            <a:ext cx="3409851" cy="3329377"/>
          </a:xfrm>
          <a:prstGeom prst="rect">
            <a:avLst/>
          </a:prstGeom>
          <a:noFill/>
          <a:ln>
            <a:noFill/>
          </a:ln>
        </p:spPr>
      </p:pic>
      <p:sp>
        <p:nvSpPr>
          <p:cNvPr id="3931" name="Shape 39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932" name="Shape 393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Meters Dataset</a:t>
            </a:r>
            <a:endParaRPr/>
          </a:p>
        </p:txBody>
      </p:sp>
      <p:sp>
        <p:nvSpPr>
          <p:cNvPr id="3938" name="Shape 393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939" name="Shape 3939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15,000+ Parking Meters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Latitude/Longitude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Meter Number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3945" name="Shape 3945"/>
          <p:cNvSpPr txBox="1">
            <a:spLocks noGrp="1"/>
          </p:cNvSpPr>
          <p:nvPr>
            <p:ph type="body" idx="1"/>
          </p:nvPr>
        </p:nvSpPr>
        <p:spPr>
          <a:xfrm>
            <a:off x="587600" y="1739700"/>
            <a:ext cx="32112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Locate Meters near you that are less likely to be checked by ticket officers</a:t>
            </a:r>
            <a:endParaRPr sz="1800"/>
          </a:p>
        </p:txBody>
      </p:sp>
      <p:sp>
        <p:nvSpPr>
          <p:cNvPr id="3946" name="Shape 39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947" name="Shape 3947"/>
          <p:cNvPicPr preferRelativeResize="0"/>
          <p:nvPr/>
        </p:nvPicPr>
        <p:blipFill rotWithShape="1">
          <a:blip r:embed="rId3">
            <a:alphaModFix/>
          </a:blip>
          <a:srcRect l="25341" t="2098" r="21776" b="4206"/>
          <a:stretch/>
        </p:blipFill>
        <p:spPr>
          <a:xfrm>
            <a:off x="3756425" y="1026825"/>
            <a:ext cx="3836895" cy="385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Shape 395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Data</a:t>
            </a:r>
            <a:endParaRPr/>
          </a:p>
        </p:txBody>
      </p:sp>
      <p:sp>
        <p:nvSpPr>
          <p:cNvPr id="3953" name="Shape 3953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</a:pPr>
            <a:r>
              <a:rPr lang="en"/>
              <a:t>Roughly 10+ Million Rows per month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Some of the more notable columns include the pickup and dropoff longitudes, latitudes, and times, trip distance, number of passengers, and fare amount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Size totaled to about 20GB per year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Shape 395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Taxi Data - Overview</a:t>
            </a:r>
            <a:endParaRPr/>
          </a:p>
        </p:txBody>
      </p:sp>
      <p:sp>
        <p:nvSpPr>
          <p:cNvPr id="3960" name="Shape 3960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SparkSQL to process rows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SparkSQL made it especially easy to manage things like time because of the datetime format, allowing me to access month, hour, year, etc</a:t>
            </a:r>
            <a:endParaRPr/>
          </a:p>
          <a:p>
            <a: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Made grouping, aggregating, and ordering by one or more columns incredibly simple</a:t>
            </a:r>
            <a:endParaRPr/>
          </a:p>
        </p:txBody>
      </p:sp>
      <p:sp>
        <p:nvSpPr>
          <p:cNvPr id="3961" name="Shape 396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Shape 396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Data</a:t>
            </a:r>
            <a:endParaRPr/>
          </a:p>
        </p:txBody>
      </p:sp>
      <p:sp>
        <p:nvSpPr>
          <p:cNvPr id="3967" name="Shape 396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28290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Taxi pickup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locations before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9 am</a:t>
            </a:r>
            <a:endParaRPr/>
          </a:p>
        </p:txBody>
      </p:sp>
      <p:sp>
        <p:nvSpPr>
          <p:cNvPr id="3968" name="Shape 396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969" name="Shape 3969"/>
          <p:cNvPicPr preferRelativeResize="0"/>
          <p:nvPr/>
        </p:nvPicPr>
        <p:blipFill rotWithShape="1">
          <a:blip r:embed="rId3">
            <a:alphaModFix/>
          </a:blip>
          <a:srcRect l="25417" t="2667" r="21506" b="3734"/>
          <a:stretch/>
        </p:blipFill>
        <p:spPr>
          <a:xfrm>
            <a:off x="3472625" y="696425"/>
            <a:ext cx="4200601" cy="42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596775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The idea of the project was to combine different NYC datasets in order to gain interesting insight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Focus on landscape and body of NYC, rather than just statistics and aggregates</a:t>
            </a:r>
            <a:endParaRPr/>
          </a:p>
        </p:txBody>
      </p:sp>
      <p:sp>
        <p:nvSpPr>
          <p:cNvPr id="3844" name="Shape 38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Data</a:t>
            </a:r>
            <a:endParaRPr/>
          </a:p>
        </p:txBody>
      </p:sp>
      <p:sp>
        <p:nvSpPr>
          <p:cNvPr id="3975" name="Shape 397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2809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Taxi drop off locations before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 am</a:t>
            </a:r>
            <a:endParaRPr/>
          </a:p>
        </p:txBody>
      </p:sp>
      <p:sp>
        <p:nvSpPr>
          <p:cNvPr id="3976" name="Shape 39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977" name="Shape 3977"/>
          <p:cNvPicPr preferRelativeResize="0"/>
          <p:nvPr/>
        </p:nvPicPr>
        <p:blipFill rotWithShape="1">
          <a:blip r:embed="rId3">
            <a:alphaModFix/>
          </a:blip>
          <a:srcRect l="25109" t="2348" r="21648" b="4070"/>
          <a:stretch/>
        </p:blipFill>
        <p:spPr>
          <a:xfrm>
            <a:off x="3527925" y="717250"/>
            <a:ext cx="4145295" cy="413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Data</a:t>
            </a:r>
            <a:endParaRPr/>
          </a:p>
        </p:txBody>
      </p:sp>
      <p:sp>
        <p:nvSpPr>
          <p:cNvPr id="3983" name="Shape 398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984" name="Shape 3984"/>
          <p:cNvPicPr preferRelativeResize="0"/>
          <p:nvPr/>
        </p:nvPicPr>
        <p:blipFill rotWithShape="1">
          <a:blip r:embed="rId3">
            <a:alphaModFix/>
          </a:blip>
          <a:srcRect l="28992" t="1977" r="21758" b="11681"/>
          <a:stretch/>
        </p:blipFill>
        <p:spPr>
          <a:xfrm>
            <a:off x="487825" y="1623713"/>
            <a:ext cx="3364549" cy="334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5" name="Shape 3985"/>
          <p:cNvPicPr preferRelativeResize="0"/>
          <p:nvPr/>
        </p:nvPicPr>
        <p:blipFill rotWithShape="1">
          <a:blip r:embed="rId4">
            <a:alphaModFix/>
          </a:blip>
          <a:srcRect l="25091" t="1886" r="21623" b="3773"/>
          <a:stretch/>
        </p:blipFill>
        <p:spPr>
          <a:xfrm>
            <a:off x="4114850" y="1596775"/>
            <a:ext cx="3364549" cy="3347828"/>
          </a:xfrm>
          <a:prstGeom prst="rect">
            <a:avLst/>
          </a:prstGeom>
          <a:noFill/>
          <a:ln>
            <a:noFill/>
          </a:ln>
        </p:spPr>
      </p:pic>
      <p:sp>
        <p:nvSpPr>
          <p:cNvPr id="3986" name="Shape 3986"/>
          <p:cNvSpPr/>
          <p:nvPr/>
        </p:nvSpPr>
        <p:spPr>
          <a:xfrm>
            <a:off x="5919326" y="4207299"/>
            <a:ext cx="548700" cy="562500"/>
          </a:xfrm>
          <a:prstGeom prst="ellipse">
            <a:avLst/>
          </a:prstGeom>
          <a:solidFill>
            <a:srgbClr val="F4FF50">
              <a:alpha val="3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Shape 3987"/>
          <p:cNvSpPr/>
          <p:nvPr/>
        </p:nvSpPr>
        <p:spPr>
          <a:xfrm>
            <a:off x="2715675" y="4069175"/>
            <a:ext cx="548700" cy="567900"/>
          </a:xfrm>
          <a:prstGeom prst="ellipse">
            <a:avLst/>
          </a:prstGeom>
          <a:solidFill>
            <a:srgbClr val="F4FF50">
              <a:alpha val="3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Shape 399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Trips Over Time</a:t>
            </a:r>
            <a:endParaRPr/>
          </a:p>
        </p:txBody>
      </p:sp>
      <p:sp>
        <p:nvSpPr>
          <p:cNvPr id="3993" name="Shape 3993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Trends based on years and seasons</a:t>
            </a:r>
            <a:endParaRPr/>
          </a:p>
        </p:txBody>
      </p:sp>
      <p:sp>
        <p:nvSpPr>
          <p:cNvPr id="3994" name="Shape 399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995" name="Shape 3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87" y="2252200"/>
            <a:ext cx="5606125" cy="28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Shape 400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Decline of Taxis over the years</a:t>
            </a:r>
            <a:endParaRPr/>
          </a:p>
        </p:txBody>
      </p:sp>
      <p:sp>
        <p:nvSpPr>
          <p:cNvPr id="4001" name="Shape 4001"/>
          <p:cNvSpPr txBox="1">
            <a:spLocks noGrp="1"/>
          </p:cNvSpPr>
          <p:nvPr>
            <p:ph type="body" idx="1"/>
          </p:nvPr>
        </p:nvSpPr>
        <p:spPr>
          <a:xfrm>
            <a:off x="91525" y="1733550"/>
            <a:ext cx="30600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The data suggests a reduction in the total number of trips throughout the years, largely attributed to the rise of uber</a:t>
            </a:r>
            <a:endParaRPr/>
          </a:p>
        </p:txBody>
      </p:sp>
      <p:sp>
        <p:nvSpPr>
          <p:cNvPr id="4002" name="Shape 400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003" name="Shape 4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50" y="1949225"/>
            <a:ext cx="5239801" cy="28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Shape 400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Bike Dataset</a:t>
            </a:r>
            <a:endParaRPr/>
          </a:p>
        </p:txBody>
      </p:sp>
      <p:sp>
        <p:nvSpPr>
          <p:cNvPr id="4009" name="Shape 4009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Pickup/dropoff station, time of day, etc. for every single city bike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2014 - present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Misaligned formats/corrupted files 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&gt;60 GB in total</a:t>
            </a:r>
            <a:endParaRPr/>
          </a:p>
        </p:txBody>
      </p:sp>
      <p:sp>
        <p:nvSpPr>
          <p:cNvPr id="4010" name="Shape 40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Shape 401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Bikes</a:t>
            </a:r>
            <a:endParaRPr/>
          </a:p>
        </p:txBody>
      </p:sp>
      <p:sp>
        <p:nvSpPr>
          <p:cNvPr id="4016" name="Shape 401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Visualization 1</a:t>
            </a:r>
            <a:endParaRPr/>
          </a:p>
        </p:txBody>
      </p:sp>
      <p:sp>
        <p:nvSpPr>
          <p:cNvPr id="4017" name="Shape 40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018" name="Shape 4018"/>
          <p:cNvPicPr preferRelativeResize="0"/>
          <p:nvPr/>
        </p:nvPicPr>
        <p:blipFill rotWithShape="1">
          <a:blip r:embed="rId3">
            <a:alphaModFix/>
          </a:blip>
          <a:srcRect l="25380" t="2093" r="22092" b="4045"/>
          <a:stretch/>
        </p:blipFill>
        <p:spPr>
          <a:xfrm>
            <a:off x="4027025" y="1809751"/>
            <a:ext cx="3299170" cy="320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Shape 4019"/>
          <p:cNvPicPr preferRelativeResize="0"/>
          <p:nvPr/>
        </p:nvPicPr>
        <p:blipFill rotWithShape="1">
          <a:blip r:embed="rId4">
            <a:alphaModFix/>
          </a:blip>
          <a:srcRect l="24963" t="2093" r="21534" b="4045"/>
          <a:stretch/>
        </p:blipFill>
        <p:spPr>
          <a:xfrm>
            <a:off x="404425" y="1809750"/>
            <a:ext cx="3360303" cy="32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4020" name="Shape 4020"/>
          <p:cNvSpPr txBox="1"/>
          <p:nvPr/>
        </p:nvSpPr>
        <p:spPr>
          <a:xfrm>
            <a:off x="1417075" y="1523100"/>
            <a:ext cx="133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87A1"/>
                </a:solidFill>
              </a:rPr>
              <a:t>Bike Pickups</a:t>
            </a:r>
            <a:endParaRPr>
              <a:solidFill>
                <a:srgbClr val="0B87A1"/>
              </a:solidFill>
            </a:endParaRPr>
          </a:p>
        </p:txBody>
      </p:sp>
      <p:sp>
        <p:nvSpPr>
          <p:cNvPr id="4021" name="Shape 4021"/>
          <p:cNvSpPr txBox="1"/>
          <p:nvPr/>
        </p:nvSpPr>
        <p:spPr>
          <a:xfrm>
            <a:off x="5009113" y="1523100"/>
            <a:ext cx="133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87A1"/>
                </a:solidFill>
              </a:rPr>
              <a:t>Bike Drop offs</a:t>
            </a:r>
            <a:endParaRPr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Evening Bikes</a:t>
            </a:r>
            <a:endParaRPr/>
          </a:p>
        </p:txBody>
      </p:sp>
      <p:sp>
        <p:nvSpPr>
          <p:cNvPr id="4027" name="Shape 402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Visualization 2</a:t>
            </a:r>
            <a:endParaRPr/>
          </a:p>
        </p:txBody>
      </p:sp>
      <p:sp>
        <p:nvSpPr>
          <p:cNvPr id="4028" name="Shape 40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029" name="Shape 4029"/>
          <p:cNvPicPr preferRelativeResize="0"/>
          <p:nvPr/>
        </p:nvPicPr>
        <p:blipFill rotWithShape="1">
          <a:blip r:embed="rId3">
            <a:alphaModFix/>
          </a:blip>
          <a:srcRect l="25395" t="1993" r="21753" b="3995"/>
          <a:stretch/>
        </p:blipFill>
        <p:spPr>
          <a:xfrm>
            <a:off x="472475" y="1809749"/>
            <a:ext cx="3174295" cy="3204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Shape 4030"/>
          <p:cNvSpPr txBox="1"/>
          <p:nvPr/>
        </p:nvSpPr>
        <p:spPr>
          <a:xfrm>
            <a:off x="1493275" y="1520575"/>
            <a:ext cx="133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87A1"/>
                </a:solidFill>
              </a:rPr>
              <a:t>Morning</a:t>
            </a:r>
            <a:endParaRPr>
              <a:solidFill>
                <a:srgbClr val="0B87A1"/>
              </a:solidFill>
            </a:endParaRPr>
          </a:p>
        </p:txBody>
      </p:sp>
      <p:pic>
        <p:nvPicPr>
          <p:cNvPr id="4031" name="Shape 4031"/>
          <p:cNvPicPr preferRelativeResize="0"/>
          <p:nvPr/>
        </p:nvPicPr>
        <p:blipFill rotWithShape="1">
          <a:blip r:embed="rId4">
            <a:alphaModFix/>
          </a:blip>
          <a:srcRect l="25301" t="2181" r="21855" b="4176"/>
          <a:stretch/>
        </p:blipFill>
        <p:spPr>
          <a:xfrm>
            <a:off x="3942325" y="1821465"/>
            <a:ext cx="3174295" cy="3192864"/>
          </a:xfrm>
          <a:prstGeom prst="rect">
            <a:avLst/>
          </a:prstGeom>
          <a:noFill/>
          <a:ln>
            <a:noFill/>
          </a:ln>
        </p:spPr>
      </p:pic>
      <p:sp>
        <p:nvSpPr>
          <p:cNvPr id="4032" name="Shape 4032"/>
          <p:cNvSpPr txBox="1"/>
          <p:nvPr/>
        </p:nvSpPr>
        <p:spPr>
          <a:xfrm>
            <a:off x="4861975" y="1520575"/>
            <a:ext cx="133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87A1"/>
                </a:solidFill>
              </a:rPr>
              <a:t>Evening</a:t>
            </a:r>
            <a:endParaRPr>
              <a:solidFill>
                <a:srgbClr val="0B87A1"/>
              </a:solidFill>
            </a:endParaRPr>
          </a:p>
        </p:txBody>
      </p:sp>
      <p:sp>
        <p:nvSpPr>
          <p:cNvPr id="4033" name="Shape 4033"/>
          <p:cNvSpPr/>
          <p:nvPr/>
        </p:nvSpPr>
        <p:spPr>
          <a:xfrm>
            <a:off x="4517300" y="1985975"/>
            <a:ext cx="548700" cy="56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Shape 4034"/>
          <p:cNvSpPr/>
          <p:nvPr/>
        </p:nvSpPr>
        <p:spPr>
          <a:xfrm>
            <a:off x="1029100" y="1985975"/>
            <a:ext cx="548700" cy="56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Shape 40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Linear Regression</a:t>
            </a:r>
            <a:endParaRPr/>
          </a:p>
        </p:txBody>
      </p:sp>
      <p:sp>
        <p:nvSpPr>
          <p:cNvPr id="4040" name="Shape 4040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Predict fare amount based off pickup latitude and longitude, and dropoff latitude and longitude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Used K-Means Clustering to place pickup points into regions (K=20)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Linear Regression predicts fare amount from region (R^2 = 0.8)  </a:t>
            </a:r>
            <a:endParaRPr/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047" name="Shape 404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data.cityofnewyork.us/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citibikenyc.com/system-data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nyc.gov/html/tlc/html/about/trip_record_data.shtml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Shape 40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Shape 384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850" name="Shape 3850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NYC Open Data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Centerline - NYC Street Data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NYC parking tickets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Parking Meters Dataset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Taxi trips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CitiBike data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Bike station dataset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3851" name="Shape 38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Shape 385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the Cloud</a:t>
            </a:r>
            <a:endParaRPr/>
          </a:p>
        </p:txBody>
      </p:sp>
      <p:sp>
        <p:nvSpPr>
          <p:cNvPr id="3857" name="Shape 385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Spark, SparkSQL, SparkML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Spark and SparkSQL were used to do the bulk of computation in order to get the data we needed to visualize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Datasets of up to 60GB+ are obviously unreasonable to process locally</a:t>
            </a:r>
            <a:endParaRPr/>
          </a:p>
        </p:txBody>
      </p:sp>
      <p:sp>
        <p:nvSpPr>
          <p:cNvPr id="3858" name="Shape 385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859" name="Shape 385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Centerline Dataset</a:t>
            </a:r>
            <a:endParaRPr/>
          </a:p>
        </p:txBody>
      </p:sp>
      <p:sp>
        <p:nvSpPr>
          <p:cNvPr id="3865" name="Shape 38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Information about every street in NYC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100,000+ Data points: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Street name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House number range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Geometry of the road</a:t>
            </a:r>
            <a:endParaRPr/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Latitude</a:t>
            </a:r>
            <a:endParaRPr/>
          </a:p>
          <a:p>
            <a: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Longitude</a:t>
            </a:r>
            <a:endParaRPr/>
          </a:p>
        </p:txBody>
      </p:sp>
      <p:sp>
        <p:nvSpPr>
          <p:cNvPr id="3866" name="Shape 386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873" name="Shape 3873"/>
          <p:cNvPicPr preferRelativeResize="0"/>
          <p:nvPr/>
        </p:nvPicPr>
        <p:blipFill rotWithShape="1">
          <a:blip r:embed="rId3">
            <a:alphaModFix/>
          </a:blip>
          <a:srcRect l="25363" t="14593" r="21563" b="12583"/>
          <a:stretch/>
        </p:blipFill>
        <p:spPr>
          <a:xfrm>
            <a:off x="1737075" y="1554150"/>
            <a:ext cx="4359345" cy="3394653"/>
          </a:xfrm>
          <a:prstGeom prst="rect">
            <a:avLst/>
          </a:prstGeom>
          <a:noFill/>
          <a:ln>
            <a:noFill/>
          </a:ln>
        </p:spPr>
      </p:pic>
      <p:sp>
        <p:nvSpPr>
          <p:cNvPr id="3874" name="Shape 387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Centerline Dataset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Shape 387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</a:t>
            </a:r>
            <a:endParaRPr/>
          </a:p>
        </p:txBody>
      </p:sp>
      <p:sp>
        <p:nvSpPr>
          <p:cNvPr id="3880" name="Shape 3880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All parking tickets in NYC between 2014-2018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10+ Million rows: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Street and house number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Date and time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Violation Code</a:t>
            </a:r>
            <a:endParaRPr/>
          </a:p>
          <a:p>
            <a: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Meter Number</a:t>
            </a:r>
            <a:endParaRPr/>
          </a:p>
        </p:txBody>
      </p:sp>
      <p:sp>
        <p:nvSpPr>
          <p:cNvPr id="3881" name="Shape 388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6" name="Shape 3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225" y="1484250"/>
            <a:ext cx="6394946" cy="3629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87" name="Shape 38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</a:t>
            </a:r>
            <a:endParaRPr/>
          </a:p>
        </p:txBody>
      </p:sp>
      <p:sp>
        <p:nvSpPr>
          <p:cNvPr id="3888" name="Shape 388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3" name="Shape 38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300" y="1596775"/>
            <a:ext cx="5963794" cy="3384848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Shape 389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Tickets</a:t>
            </a:r>
            <a:endParaRPr/>
          </a:p>
        </p:txBody>
      </p:sp>
      <p:sp>
        <p:nvSpPr>
          <p:cNvPr id="3895" name="Shape 389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On-screen Show (16:9)</PresentationFormat>
  <Paragraphs>124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Dosis Light</vt:lpstr>
      <vt:lpstr>Arial</vt:lpstr>
      <vt:lpstr>Dosis</vt:lpstr>
      <vt:lpstr>Titillium Web Light</vt:lpstr>
      <vt:lpstr>Mowbray template</vt:lpstr>
      <vt:lpstr>NYC Visualizations</vt:lpstr>
      <vt:lpstr>Background</vt:lpstr>
      <vt:lpstr>Datasets</vt:lpstr>
      <vt:lpstr>Use of the Cloud</vt:lpstr>
      <vt:lpstr>Centerline Dataset</vt:lpstr>
      <vt:lpstr>Centerline Dataset</vt:lpstr>
      <vt:lpstr>Parking Tickets</vt:lpstr>
      <vt:lpstr>Parking Tickets</vt:lpstr>
      <vt:lpstr>Parking Tickets</vt:lpstr>
      <vt:lpstr>Parking Tickets + Centerline</vt:lpstr>
      <vt:lpstr>Parking Tickets + Centerline</vt:lpstr>
      <vt:lpstr>Parking Tickets + Centerline</vt:lpstr>
      <vt:lpstr>Google Maps API</vt:lpstr>
      <vt:lpstr>Google Maps API</vt:lpstr>
      <vt:lpstr>Parking Meters Dataset</vt:lpstr>
      <vt:lpstr>Application</vt:lpstr>
      <vt:lpstr>Taxi Data</vt:lpstr>
      <vt:lpstr>Processing Taxi Data - Overview</vt:lpstr>
      <vt:lpstr>Taxi Data</vt:lpstr>
      <vt:lpstr>Taxi Data</vt:lpstr>
      <vt:lpstr>Taxi Data</vt:lpstr>
      <vt:lpstr>Taxi Trips Over Time</vt:lpstr>
      <vt:lpstr>Decline of Taxis over the years</vt:lpstr>
      <vt:lpstr>NYC Bike Dataset</vt:lpstr>
      <vt:lpstr>Morning Bikes</vt:lpstr>
      <vt:lpstr>Evening Bikes</vt:lpstr>
      <vt:lpstr>Taxi Linear Regression</vt:lpstr>
      <vt:lpstr>Sources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Visualizations</dc:title>
  <cp:lastModifiedBy>Geubelle, Alexandre Michel Joseph</cp:lastModifiedBy>
  <cp:revision>1</cp:revision>
  <dcterms:modified xsi:type="dcterms:W3CDTF">2018-05-03T02:17:05Z</dcterms:modified>
</cp:coreProperties>
</file>